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1299b3d7329_0_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1299b3d7329_0_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1299b3d7329_0_1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1299b3d7329_0_1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1299b3d7329_2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1299b3d7329_2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4.png"/><Relationship Id="rId5" Type="http://schemas.openxmlformats.org/officeDocument/2006/relationships/image" Target="../media/image3.png"/><Relationship Id="rId6" Type="http://schemas.openxmlformats.org/officeDocument/2006/relationships/image" Target="../media/image6.png"/><Relationship Id="rId7" Type="http://schemas.openxmlformats.org/officeDocument/2006/relationships/image" Target="../media/image1.png"/><Relationship Id="rId8" Type="http://schemas.openxmlformats.org/officeDocument/2006/relationships/image" Target="../media/image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image" Target="../media/image4.png"/><Relationship Id="rId5" Type="http://schemas.openxmlformats.org/officeDocument/2006/relationships/image" Target="../media/image3.png"/><Relationship Id="rId6" Type="http://schemas.openxmlformats.org/officeDocument/2006/relationships/image" Target="../media/image6.png"/><Relationship Id="rId7" Type="http://schemas.openxmlformats.org/officeDocument/2006/relationships/image" Target="../media/image1.png"/><Relationship Id="rId8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51549" y="24325"/>
            <a:ext cx="1086600" cy="2021581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52635" y="2722875"/>
            <a:ext cx="1868225" cy="1868225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3"/>
          <p:cNvSpPr/>
          <p:nvPr/>
        </p:nvSpPr>
        <p:spPr>
          <a:xfrm>
            <a:off x="500100" y="1559600"/>
            <a:ext cx="1233000" cy="4863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rgbClr val="F3F3F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" name="Google Shape;57;p13"/>
          <p:cNvSpPr/>
          <p:nvPr/>
        </p:nvSpPr>
        <p:spPr>
          <a:xfrm>
            <a:off x="2476575" y="2110075"/>
            <a:ext cx="1086600" cy="4863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rgbClr val="EFEFE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p13"/>
          <p:cNvSpPr/>
          <p:nvPr/>
        </p:nvSpPr>
        <p:spPr>
          <a:xfrm>
            <a:off x="4414125" y="2170475"/>
            <a:ext cx="1268700" cy="4863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rgbClr val="EFEFE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13"/>
          <p:cNvSpPr/>
          <p:nvPr/>
        </p:nvSpPr>
        <p:spPr>
          <a:xfrm>
            <a:off x="5365200" y="4458975"/>
            <a:ext cx="1168500" cy="4863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rgbClr val="EFEFE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p13"/>
          <p:cNvSpPr/>
          <p:nvPr/>
        </p:nvSpPr>
        <p:spPr>
          <a:xfrm>
            <a:off x="2494638" y="4591075"/>
            <a:ext cx="1320900" cy="4863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rgbClr val="EFEFE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" name="Google Shape;61;p13"/>
          <p:cNvSpPr/>
          <p:nvPr/>
        </p:nvSpPr>
        <p:spPr>
          <a:xfrm>
            <a:off x="5804475" y="76425"/>
            <a:ext cx="3267000" cy="19284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100"/>
              <a:t>Découvre les instruments </a:t>
            </a:r>
            <a:endParaRPr b="1"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6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fr" sz="1100" u="sng"/>
              <a:t>Activité 1 : Le nom des instruments </a:t>
            </a:r>
            <a:endParaRPr i="1" sz="1100" u="sng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/>
              <a:t>Place les étiquettes des noms des instruments au bon endroit. </a:t>
            </a:r>
            <a:endParaRPr sz="11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fr" sz="1100" u="sng"/>
              <a:t>Activité 2 : Les familles d’instruments </a:t>
            </a:r>
            <a:endParaRPr i="1" sz="1100" u="sng"/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fr" sz="1100"/>
              <a:t>Entoure en rouge les instruments à cordes </a:t>
            </a:r>
            <a:endParaRPr sz="1100"/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fr" sz="1100"/>
              <a:t>Entoure en bleu les instruments à vent </a:t>
            </a:r>
            <a:endParaRPr sz="1100"/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fr" sz="1100"/>
              <a:t>Entoure en vert les percussions </a:t>
            </a:r>
            <a:endParaRPr sz="1100"/>
          </a:p>
        </p:txBody>
      </p:sp>
      <p:pic>
        <p:nvPicPr>
          <p:cNvPr id="62" name="Google Shape;62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33767" y="2263476"/>
            <a:ext cx="1754408" cy="2631600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3"/>
          <p:cNvSpPr/>
          <p:nvPr/>
        </p:nvSpPr>
        <p:spPr>
          <a:xfrm>
            <a:off x="5963725" y="2346575"/>
            <a:ext cx="3052800" cy="2465400"/>
          </a:xfrm>
          <a:prstGeom prst="ellipse">
            <a:avLst/>
          </a:prstGeom>
          <a:noFill/>
          <a:ln cap="flat" cmpd="sng" w="9525">
            <a:solidFill>
              <a:srgbClr val="00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4" name="Google Shape;64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368613" y="142850"/>
            <a:ext cx="1268700" cy="1903051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3"/>
          <p:cNvSpPr/>
          <p:nvPr/>
        </p:nvSpPr>
        <p:spPr>
          <a:xfrm>
            <a:off x="76925" y="4591075"/>
            <a:ext cx="987600" cy="486300"/>
          </a:xfrm>
          <a:prstGeom prst="roundRect">
            <a:avLst>
              <a:gd fmla="val 16667" name="adj"/>
            </a:avLst>
          </a:prstGeom>
          <a:solidFill>
            <a:srgbClr val="EEEEE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6" name="Google Shape;66;p13"/>
          <p:cNvPicPr preferRelativeResize="0"/>
          <p:nvPr/>
        </p:nvPicPr>
        <p:blipFill rotWithShape="1">
          <a:blip r:embed="rId7">
            <a:alphaModFix/>
          </a:blip>
          <a:srcRect b="0" l="28059" r="30941" t="0"/>
          <a:stretch/>
        </p:blipFill>
        <p:spPr>
          <a:xfrm>
            <a:off x="395727" y="2302298"/>
            <a:ext cx="612536" cy="224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84575" y="76425"/>
            <a:ext cx="1433600" cy="143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Google Shape;7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51549" y="24325"/>
            <a:ext cx="1086600" cy="2021581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33735" y="2660550"/>
            <a:ext cx="1868225" cy="1868225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4"/>
          <p:cNvSpPr/>
          <p:nvPr/>
        </p:nvSpPr>
        <p:spPr>
          <a:xfrm>
            <a:off x="500100" y="1559600"/>
            <a:ext cx="1233000" cy="4863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La flûte</a:t>
            </a:r>
            <a:endParaRPr/>
          </a:p>
        </p:txBody>
      </p:sp>
      <p:sp>
        <p:nvSpPr>
          <p:cNvPr id="75" name="Google Shape;75;p14"/>
          <p:cNvSpPr/>
          <p:nvPr/>
        </p:nvSpPr>
        <p:spPr>
          <a:xfrm>
            <a:off x="2476575" y="2110075"/>
            <a:ext cx="1086600" cy="4863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La guitare</a:t>
            </a:r>
            <a:endParaRPr/>
          </a:p>
        </p:txBody>
      </p:sp>
      <p:sp>
        <p:nvSpPr>
          <p:cNvPr id="76" name="Google Shape;76;p14"/>
          <p:cNvSpPr/>
          <p:nvPr/>
        </p:nvSpPr>
        <p:spPr>
          <a:xfrm>
            <a:off x="4414125" y="2170475"/>
            <a:ext cx="1268700" cy="4863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La mandoline</a:t>
            </a:r>
            <a:endParaRPr/>
          </a:p>
        </p:txBody>
      </p:sp>
      <p:sp>
        <p:nvSpPr>
          <p:cNvPr id="77" name="Google Shape;77;p14"/>
          <p:cNvSpPr/>
          <p:nvPr/>
        </p:nvSpPr>
        <p:spPr>
          <a:xfrm>
            <a:off x="5331250" y="4511125"/>
            <a:ext cx="1086600" cy="4863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Le conga</a:t>
            </a:r>
            <a:endParaRPr/>
          </a:p>
        </p:txBody>
      </p:sp>
      <p:sp>
        <p:nvSpPr>
          <p:cNvPr id="78" name="Google Shape;78;p14"/>
          <p:cNvSpPr/>
          <p:nvPr/>
        </p:nvSpPr>
        <p:spPr>
          <a:xfrm>
            <a:off x="2575738" y="4528750"/>
            <a:ext cx="1320900" cy="4863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Le tambourin</a:t>
            </a:r>
            <a:endParaRPr/>
          </a:p>
        </p:txBody>
      </p:sp>
      <p:sp>
        <p:nvSpPr>
          <p:cNvPr id="79" name="Google Shape;79;p14"/>
          <p:cNvSpPr/>
          <p:nvPr/>
        </p:nvSpPr>
        <p:spPr>
          <a:xfrm>
            <a:off x="5804475" y="76425"/>
            <a:ext cx="3267000" cy="19284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100"/>
              <a:t>Découvre les instruments </a:t>
            </a:r>
            <a:endParaRPr b="1"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6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fr" sz="1100" u="sng"/>
              <a:t>Activité 1 : Le nom des instruments </a:t>
            </a:r>
            <a:endParaRPr i="1" sz="1100" u="sng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/>
              <a:t>Place les étiquettes des noms des instruments au bon endroit. </a:t>
            </a:r>
            <a:endParaRPr sz="11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fr" sz="1100" u="sng"/>
              <a:t>Activité 2 : Les familles d’instruments </a:t>
            </a:r>
            <a:endParaRPr i="1" sz="1100" u="sng"/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fr" sz="1100"/>
              <a:t>Entoure en rouge les instruments à cordes </a:t>
            </a:r>
            <a:endParaRPr sz="1100"/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fr" sz="1100"/>
              <a:t>Entoure en bleu les instruments à vent </a:t>
            </a:r>
            <a:endParaRPr sz="1100"/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fr" sz="1100"/>
              <a:t>Entoure en vert les percussions </a:t>
            </a:r>
            <a:endParaRPr sz="1100"/>
          </a:p>
        </p:txBody>
      </p:sp>
      <p:sp>
        <p:nvSpPr>
          <p:cNvPr id="80" name="Google Shape;80;p14"/>
          <p:cNvSpPr/>
          <p:nvPr/>
        </p:nvSpPr>
        <p:spPr>
          <a:xfrm rot="995023">
            <a:off x="2541299" y="-130751"/>
            <a:ext cx="1353814" cy="2342751"/>
          </a:xfrm>
          <a:prstGeom prst="ellipse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p14"/>
          <p:cNvSpPr/>
          <p:nvPr/>
        </p:nvSpPr>
        <p:spPr>
          <a:xfrm>
            <a:off x="2234950" y="2871826"/>
            <a:ext cx="2016300" cy="1533300"/>
          </a:xfrm>
          <a:prstGeom prst="ellipse">
            <a:avLst/>
          </a:prstGeom>
          <a:noFill/>
          <a:ln cap="flat" cmpd="sng" w="9525">
            <a:solidFill>
              <a:srgbClr val="00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2" name="Google Shape;82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33767" y="2263476"/>
            <a:ext cx="1754408" cy="2631600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4"/>
          <p:cNvSpPr/>
          <p:nvPr/>
        </p:nvSpPr>
        <p:spPr>
          <a:xfrm>
            <a:off x="5963725" y="2346575"/>
            <a:ext cx="3052800" cy="2465400"/>
          </a:xfrm>
          <a:prstGeom prst="ellipse">
            <a:avLst/>
          </a:prstGeom>
          <a:noFill/>
          <a:ln cap="flat" cmpd="sng" w="9525">
            <a:solidFill>
              <a:srgbClr val="00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4" name="Google Shape;84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368613" y="142850"/>
            <a:ext cx="1268700" cy="1903051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4"/>
          <p:cNvSpPr/>
          <p:nvPr/>
        </p:nvSpPr>
        <p:spPr>
          <a:xfrm rot="-762">
            <a:off x="4371525" y="142999"/>
            <a:ext cx="1353600" cy="2068800"/>
          </a:xfrm>
          <a:prstGeom prst="ellipse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4"/>
          <p:cNvSpPr/>
          <p:nvPr/>
        </p:nvSpPr>
        <p:spPr>
          <a:xfrm>
            <a:off x="76925" y="4591075"/>
            <a:ext cx="987600" cy="486300"/>
          </a:xfrm>
          <a:prstGeom prst="roundRect">
            <a:avLst>
              <a:gd fmla="val 16667" name="adj"/>
            </a:avLst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La basse</a:t>
            </a:r>
            <a:endParaRPr/>
          </a:p>
        </p:txBody>
      </p:sp>
      <p:pic>
        <p:nvPicPr>
          <p:cNvPr id="87" name="Google Shape;87;p14"/>
          <p:cNvPicPr preferRelativeResize="0"/>
          <p:nvPr/>
        </p:nvPicPr>
        <p:blipFill rotWithShape="1">
          <a:blip r:embed="rId7">
            <a:alphaModFix/>
          </a:blip>
          <a:srcRect b="0" l="28059" r="30941" t="0"/>
          <a:stretch/>
        </p:blipFill>
        <p:spPr>
          <a:xfrm>
            <a:off x="395727" y="2302298"/>
            <a:ext cx="612536" cy="2243400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4"/>
          <p:cNvSpPr/>
          <p:nvPr/>
        </p:nvSpPr>
        <p:spPr>
          <a:xfrm rot="-762">
            <a:off x="72949" y="2268477"/>
            <a:ext cx="1353900" cy="2342700"/>
          </a:xfrm>
          <a:prstGeom prst="ellipse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9" name="Google Shape;89;p1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84575" y="76425"/>
            <a:ext cx="1433600" cy="1433600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4"/>
          <p:cNvSpPr/>
          <p:nvPr/>
        </p:nvSpPr>
        <p:spPr>
          <a:xfrm>
            <a:off x="-29525" y="52525"/>
            <a:ext cx="2097300" cy="1481400"/>
          </a:xfrm>
          <a:prstGeom prst="ellipse">
            <a:avLst/>
          </a:prstGeom>
          <a:noFill/>
          <a:ln cap="flat" cmpd="sng" w="9525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5"/>
          <p:cNvSpPr/>
          <p:nvPr/>
        </p:nvSpPr>
        <p:spPr>
          <a:xfrm>
            <a:off x="907763" y="969700"/>
            <a:ext cx="1233000" cy="486300"/>
          </a:xfrm>
          <a:prstGeom prst="roundRect">
            <a:avLst>
              <a:gd fmla="val 16667" name="adj"/>
            </a:avLst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L’accordéon</a:t>
            </a:r>
            <a:endParaRPr/>
          </a:p>
        </p:txBody>
      </p:sp>
      <p:sp>
        <p:nvSpPr>
          <p:cNvPr id="96" name="Google Shape;96;p15"/>
          <p:cNvSpPr/>
          <p:nvPr/>
        </p:nvSpPr>
        <p:spPr>
          <a:xfrm>
            <a:off x="1030463" y="2935200"/>
            <a:ext cx="987600" cy="486300"/>
          </a:xfrm>
          <a:prstGeom prst="roundRect">
            <a:avLst>
              <a:gd fmla="val 16667" name="adj"/>
            </a:avLst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La basse</a:t>
            </a:r>
            <a:endParaRPr/>
          </a:p>
        </p:txBody>
      </p:sp>
      <p:sp>
        <p:nvSpPr>
          <p:cNvPr id="97" name="Google Shape;97;p15"/>
          <p:cNvSpPr/>
          <p:nvPr/>
        </p:nvSpPr>
        <p:spPr>
          <a:xfrm>
            <a:off x="3536525" y="969700"/>
            <a:ext cx="1086600" cy="486300"/>
          </a:xfrm>
          <a:prstGeom prst="roundRect">
            <a:avLst>
              <a:gd fmla="val 16667" name="adj"/>
            </a:avLst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La guitare</a:t>
            </a:r>
            <a:endParaRPr/>
          </a:p>
        </p:txBody>
      </p:sp>
      <p:sp>
        <p:nvSpPr>
          <p:cNvPr id="98" name="Google Shape;98;p15"/>
          <p:cNvSpPr/>
          <p:nvPr/>
        </p:nvSpPr>
        <p:spPr>
          <a:xfrm>
            <a:off x="3354413" y="2935200"/>
            <a:ext cx="1268700" cy="486300"/>
          </a:xfrm>
          <a:prstGeom prst="roundRect">
            <a:avLst>
              <a:gd fmla="val 16667" name="adj"/>
            </a:avLst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Le tambura</a:t>
            </a:r>
            <a:endParaRPr/>
          </a:p>
        </p:txBody>
      </p:sp>
      <p:sp>
        <p:nvSpPr>
          <p:cNvPr id="99" name="Google Shape;99;p15"/>
          <p:cNvSpPr/>
          <p:nvPr/>
        </p:nvSpPr>
        <p:spPr>
          <a:xfrm>
            <a:off x="6136038" y="2935200"/>
            <a:ext cx="1086600" cy="486300"/>
          </a:xfrm>
          <a:prstGeom prst="roundRect">
            <a:avLst>
              <a:gd fmla="val 16667" name="adj"/>
            </a:avLst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La batterie</a:t>
            </a:r>
            <a:endParaRPr/>
          </a:p>
        </p:txBody>
      </p:sp>
      <p:sp>
        <p:nvSpPr>
          <p:cNvPr id="100" name="Google Shape;100;p15"/>
          <p:cNvSpPr/>
          <p:nvPr/>
        </p:nvSpPr>
        <p:spPr>
          <a:xfrm>
            <a:off x="6018888" y="969700"/>
            <a:ext cx="1320900" cy="486300"/>
          </a:xfrm>
          <a:prstGeom prst="roundRect">
            <a:avLst>
              <a:gd fmla="val 16667" name="adj"/>
            </a:avLst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Le darbuka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